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52"/>
  </p:notesMasterIdLst>
  <p:sldIdLst>
    <p:sldId id="256" r:id="rId4"/>
    <p:sldId id="303" r:id="rId5"/>
    <p:sldId id="257" r:id="rId6"/>
    <p:sldId id="261" r:id="rId7"/>
    <p:sldId id="306" r:id="rId8"/>
    <p:sldId id="259" r:id="rId9"/>
    <p:sldId id="305" r:id="rId10"/>
    <p:sldId id="258" r:id="rId11"/>
    <p:sldId id="262" r:id="rId12"/>
    <p:sldId id="263" r:id="rId13"/>
    <p:sldId id="264" r:id="rId14"/>
    <p:sldId id="265" r:id="rId15"/>
    <p:sldId id="267" r:id="rId16"/>
    <p:sldId id="269" r:id="rId17"/>
    <p:sldId id="271" r:id="rId18"/>
    <p:sldId id="268" r:id="rId19"/>
    <p:sldId id="270" r:id="rId20"/>
    <p:sldId id="272" r:id="rId21"/>
    <p:sldId id="273" r:id="rId22"/>
    <p:sldId id="302" r:id="rId23"/>
    <p:sldId id="324" r:id="rId24"/>
    <p:sldId id="276" r:id="rId25"/>
    <p:sldId id="277" r:id="rId26"/>
    <p:sldId id="312" r:id="rId27"/>
    <p:sldId id="308" r:id="rId28"/>
    <p:sldId id="320" r:id="rId29"/>
    <p:sldId id="282" r:id="rId30"/>
    <p:sldId id="310" r:id="rId31"/>
    <p:sldId id="318" r:id="rId32"/>
    <p:sldId id="309" r:id="rId33"/>
    <p:sldId id="319" r:id="rId34"/>
    <p:sldId id="311" r:id="rId35"/>
    <p:sldId id="321" r:id="rId36"/>
    <p:sldId id="283" r:id="rId37"/>
    <p:sldId id="278" r:id="rId38"/>
    <p:sldId id="279" r:id="rId39"/>
    <p:sldId id="304" r:id="rId40"/>
    <p:sldId id="284" r:id="rId41"/>
    <p:sldId id="285" r:id="rId42"/>
    <p:sldId id="313" r:id="rId43"/>
    <p:sldId id="317" r:id="rId44"/>
    <p:sldId id="322" r:id="rId45"/>
    <p:sldId id="315" r:id="rId46"/>
    <p:sldId id="316" r:id="rId47"/>
    <p:sldId id="286" r:id="rId48"/>
    <p:sldId id="307" r:id="rId49"/>
    <p:sldId id="287" r:id="rId50"/>
    <p:sldId id="314" r:id="rId51"/>
  </p:sldIdLst>
  <p:sldSz cx="9906000" cy="6858000" type="A4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CE209-6A6F-71B4-77EF-DA8C77AF3F68}" v="25" dt="2025-03-26T04:26:31.252"/>
    <p1510:client id="{6D9E17D5-57C5-0440-FE01-7136F22E8BEB}" v="2" dt="2025-03-27T08:55:47.976"/>
    <p1510:client id="{AA6B61F9-E6D9-B906-AFFF-C8C37E906475}" v="66" dt="2025-03-27T23:56:40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3"/>
  </p:normalViewPr>
  <p:slideViewPr>
    <p:cSldViewPr snapToGrid="0">
      <p:cViewPr varScale="1">
        <p:scale>
          <a:sx n="110" d="100"/>
          <a:sy n="110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5434D-AE74-4C1A-9E67-1AF609F43327}" type="datetimeFigureOut">
              <a:t>3/27/2025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3163" y="1336675"/>
            <a:ext cx="52133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9B80E-69B8-40AB-8EDC-1047A0EE3A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35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10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79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37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79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46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24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3"/>
          <p:cNvPicPr/>
          <p:nvPr/>
        </p:nvPicPr>
        <p:blipFill>
          <a:blip r:embed="rId15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pic>
        <p:nvPicPr>
          <p:cNvPr id="2" name="Picture 6"/>
          <p:cNvPicPr/>
          <p:nvPr/>
        </p:nvPicPr>
        <p:blipFill>
          <a:blip r:embed="rId16"/>
          <a:srcRect l="91966" t="87895"/>
          <a:stretch/>
        </p:blipFill>
        <p:spPr>
          <a:xfrm>
            <a:off x="9118440" y="6032520"/>
            <a:ext cx="795600" cy="83052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514080" y="5511600"/>
            <a:ext cx="19512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3"/>
          <p:cNvSpPr/>
          <p:nvPr/>
        </p:nvSpPr>
        <p:spPr>
          <a:xfrm>
            <a:off x="7292880" y="5511600"/>
            <a:ext cx="195084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4"/>
          <p:cNvSpPr/>
          <p:nvPr/>
        </p:nvSpPr>
        <p:spPr>
          <a:xfrm>
            <a:off x="5033880" y="5511600"/>
            <a:ext cx="19494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Line 5"/>
          <p:cNvSpPr/>
          <p:nvPr/>
        </p:nvSpPr>
        <p:spPr>
          <a:xfrm>
            <a:off x="2774880" y="5511600"/>
            <a:ext cx="19494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14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Picture 3"/>
          <p:cNvPicPr/>
          <p:nvPr/>
        </p:nvPicPr>
        <p:blipFill>
          <a:blip r:embed="rId14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14440" y="1539720"/>
            <a:ext cx="7245360" cy="187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6200" b="0" strike="noStrike" spc="-1">
                <a:solidFill>
                  <a:srgbClr val="FFFFFF"/>
                </a:solidFill>
                <a:latin typeface="Arial"/>
                <a:ea typeface="DejaVu Sans"/>
              </a:rPr>
              <a:t>Agile Development</a:t>
            </a:r>
            <a:endParaRPr lang="en-AU" sz="62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14440" y="3456000"/>
            <a:ext cx="701208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spcBef>
                <a:spcPts val="247"/>
              </a:spcBef>
            </a:pPr>
            <a:r>
              <a:rPr lang="en-AU" sz="1200" b="1" strike="noStrike" spc="-1" dirty="0">
                <a:solidFill>
                  <a:srgbClr val="DDB10A"/>
                </a:solidFill>
                <a:latin typeface="Arial"/>
                <a:ea typeface="DejaVu Sans"/>
              </a:rPr>
              <a:t>CITS3403 </a:t>
            </a:r>
            <a:r>
              <a:rPr lang="en-AU" sz="1200" b="1" spc="-1" dirty="0">
                <a:solidFill>
                  <a:srgbClr val="DDB10A"/>
                </a:solidFill>
                <a:latin typeface="Arial"/>
                <a:ea typeface="DejaVu Sans"/>
              </a:rPr>
              <a:t>and CITS5505 Agile</a:t>
            </a:r>
            <a:r>
              <a:rPr lang="en-AU" sz="1200" b="1" strike="noStrike" spc="-1" dirty="0">
                <a:solidFill>
                  <a:srgbClr val="DDB10A"/>
                </a:solidFill>
                <a:latin typeface="Arial"/>
                <a:ea typeface="DejaVu Sans"/>
              </a:rPr>
              <a:t> Web Development</a:t>
            </a:r>
            <a:endParaRPr lang="en-AU" sz="1200" b="0" strike="noStrike" spc="-1" dirty="0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7188120" y="5576760"/>
            <a:ext cx="205452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Semester 1,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2025</a:t>
            </a:r>
            <a:endParaRPr lang="en-AU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lang="en-AU" sz="1100" b="0" strike="noStrike" spc="-1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407880" y="5576760"/>
            <a:ext cx="245520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From Agile in a Nutshell, by Jonathan </a:t>
            </a:r>
            <a:r>
              <a:rPr lang="en-AU" sz="1100" b="1" strike="noStrike" spc="-1" dirty="0" err="1">
                <a:solidFill>
                  <a:srgbClr val="FFFFFF"/>
                </a:solidFill>
                <a:latin typeface="Arial"/>
                <a:ea typeface="ＭＳ Ｐゴシック"/>
              </a:rPr>
              <a:t>Rassmusson</a:t>
            </a:r>
            <a:endParaRPr lang="en-AU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Further reading: The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Agile</a:t>
            </a: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Handbook</a:t>
            </a:r>
            <a:endParaRPr lang="en-AU" sz="11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7240" y="151187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 silver bullet</a:t>
            </a:r>
            <a:endParaRPr lang="en-AU" b="0" i="1" strike="noStrike" spc="-1" dirty="0"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anti-documentation</a:t>
            </a:r>
            <a:endParaRPr lang="en-AU" i="1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anti-planning</a:t>
            </a:r>
            <a:endParaRPr lang="en-AU" b="0" i="1" strike="noStrike" spc="-1" dirty="0">
              <a:latin typeface="Arial"/>
              <a:cs typeface="Arial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undisciplined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requires a lot of rework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anti-architecture</a:t>
            </a: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doesn’t scale</a:t>
            </a:r>
            <a:endParaRPr lang="en-AU" b="0" strike="noStrike" spc="-1" dirty="0">
              <a:ea typeface="+mn-lt"/>
              <a:cs typeface="+mn-lt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F4B569EC-9DAA-2A15-8EE6-67377AC604C5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Myths about Agile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1905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 list of features can be developed by using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user stories</a:t>
            </a: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Each user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story describes one desirable feature of the software. 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They are told from the end user point of view.</a:t>
            </a:r>
            <a:endParaRPr lang="en-AU" b="0" strike="noStrike" spc="-1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These features can be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delivered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in short units of work.</a:t>
            </a:r>
            <a:endParaRPr lang="en-AU" b="0" strike="noStrike" spc="-1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They are often written on cards to facilitate communication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54" name="Picture 3"/>
          <p:cNvPicPr/>
          <p:nvPr/>
        </p:nvPicPr>
        <p:blipFill>
          <a:blip r:embed="rId2"/>
          <a:stretch/>
        </p:blipFill>
        <p:spPr>
          <a:xfrm>
            <a:off x="473937" y="3816821"/>
            <a:ext cx="9005769" cy="2303587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5E74378-C546-DA28-E561-8A9DA46B7D47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user stories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Time estimation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for features is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difficult but essential.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You should always practice estimating the amount of time development will take.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B83246AC-7692-4379-B1DE-85F171F68BEA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estimation</a:t>
            </a:r>
            <a:endParaRPr lang="en-US" dirty="0"/>
          </a:p>
        </p:txBody>
      </p:sp>
      <p:pic>
        <p:nvPicPr>
          <p:cNvPr id="2" name="Picture 1" descr="Estimating Time">
            <a:extLst>
              <a:ext uri="{FF2B5EF4-FFF2-40B4-BE49-F238E27FC236}">
                <a16:creationId xmlns:a16="http://schemas.microsoft.com/office/drawing/2014/main" id="{E8D67329-FD29-6723-389C-4A711852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09" y="2274077"/>
            <a:ext cx="6926649" cy="317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79647-B926-7FFD-FBAB-C684D0A86B71}"/>
              </a:ext>
            </a:extLst>
          </p:cNvPr>
          <p:cNvSpPr txBox="1"/>
          <p:nvPr/>
        </p:nvSpPr>
        <p:spPr>
          <a:xfrm>
            <a:off x="3849968" y="554492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/>
              </a:rPr>
              <a:t>https://xkcd.com/1658/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Combines the user stories and estimations to build a feasible plan for delivery.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1139664" y="2107266"/>
            <a:ext cx="7303006" cy="2801313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25A87540-C01C-C6BD-35BC-D7A47DEB54C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planning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To maintain a design and functionality, we must be prepared to refactor code.</a:t>
            </a: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>
                <a:latin typeface="Calibri"/>
                <a:ea typeface="+mn-lt"/>
                <a:cs typeface="+mn-lt"/>
              </a:rPr>
              <a:t>Organise code into manageable modules.</a:t>
            </a:r>
          </a:p>
          <a:p>
            <a:pPr marL="1905">
              <a:spcBef>
                <a:spcPts val="561"/>
              </a:spcBef>
            </a:pPr>
            <a:endParaRPr lang="en-AU" spc="-1" dirty="0">
              <a:latin typeface="Calibri"/>
              <a:ea typeface="+mn-lt"/>
              <a:cs typeface="+mn-lt"/>
            </a:endParaRPr>
          </a:p>
          <a:p>
            <a:pPr marL="457200" indent="-455295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Don’t repeat yourself (DRY)</a:t>
            </a:r>
            <a:endParaRPr lang="en-AU" dirty="0">
              <a:latin typeface="Calibri"/>
              <a:ea typeface="+mn-lt"/>
              <a:cs typeface="+mn-lt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2"/>
          <a:stretch/>
        </p:blipFill>
        <p:spPr>
          <a:xfrm>
            <a:off x="2525036" y="3275351"/>
            <a:ext cx="5043600" cy="332856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506498" y="1927026"/>
            <a:ext cx="6744367" cy="37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b="0" strike="noStrike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F76132F9-DCC6-E11E-8A4F-67DF2AD24213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refactoring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Write tests at the start and then write code to pass the tests.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 tests become the de facto documentation for the system.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76" name="Picture 4"/>
          <p:cNvPicPr/>
          <p:nvPr/>
        </p:nvPicPr>
        <p:blipFill>
          <a:blip r:embed="rId2"/>
          <a:stretch/>
        </p:blipFill>
        <p:spPr>
          <a:xfrm>
            <a:off x="3065213" y="3300923"/>
            <a:ext cx="4025160" cy="321120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06E7B38A-BC5C-53C7-43A5-E7BDB5A28C80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test-driven development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235623" y="1563284"/>
            <a:ext cx="9119268" cy="390677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7CD3E551-FB85-0F7B-ED1C-C220C618D16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unit testing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Continuous integration keeps the code in a repository that is automatically </a:t>
            </a:r>
            <a:r>
              <a:rPr lang="en-AU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maintained</a:t>
            </a: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,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and everyone works on at the same time.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pic>
        <p:nvPicPr>
          <p:cNvPr id="173" name="Picture 4"/>
          <p:cNvPicPr/>
          <p:nvPr/>
        </p:nvPicPr>
        <p:blipFill>
          <a:blip r:embed="rId2"/>
          <a:stretch/>
        </p:blipFill>
        <p:spPr>
          <a:xfrm>
            <a:off x="2288880" y="2367826"/>
            <a:ext cx="5384520" cy="350496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1FD94E6-DB93-53F7-B1EE-68F273938063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continuous integration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3"/>
          <p:cNvPicPr/>
          <p:nvPr/>
        </p:nvPicPr>
        <p:blipFill>
          <a:blip r:embed="rId2"/>
          <a:stretch/>
        </p:blipFill>
        <p:spPr>
          <a:xfrm>
            <a:off x="1010498" y="1214522"/>
            <a:ext cx="7602840" cy="551052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697AA4A-FB6E-4DBE-215B-8B957C532CD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Agile manifesto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7240" y="1413000"/>
            <a:ext cx="8083197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There are many different flavours of Agile. A non-exhaustive list: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Scrum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-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short, iterative cycles (called sprints) in which the team pulls from a list of requirements that have been prioritized so that the features developed first are of the highest value to customers</a:t>
            </a: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Kanban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-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another pull-based system where work is visualized across all team members using a kanban board. Aims to limit work-in-progress and eliminates over-production.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Extreme Programming (XP)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- an approach intended to improve software quality and responsiveness to changing customer requirements through frequent releases in short development cycles aided by automatic tests.</a:t>
            </a: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Lean software development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Crystal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 etc.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EC449B54-5E77-D272-E8D1-AF9B5384C124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Flavours of Agile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The Agile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3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Version control: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9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488880" y="1475900"/>
            <a:ext cx="8931938" cy="1828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Writing large pieces of software is hard!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Many people working on the same code base at once leads to people frequently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making mistakes that you may only discover weeks or months later.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We want the ability to resolve conflicts between people and to be able to rollback work.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Software to do this is called a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version control system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Many variants out there: Git, Subversion, Mercurial etc.</a:t>
            </a: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2305123-28EA-2873-05EB-946A4EDF352E}"/>
              </a:ext>
            </a:extLst>
          </p:cNvPr>
          <p:cNvSpPr/>
          <p:nvPr/>
        </p:nvSpPr>
        <p:spPr>
          <a:xfrm>
            <a:off x="415522" y="304218"/>
            <a:ext cx="502446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Version control systems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D991927-D0F1-8EED-2408-4E95AC624F5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71267" y="2959114"/>
            <a:ext cx="4962600" cy="1673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0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488880" y="1475900"/>
            <a:ext cx="8931938" cy="1828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Git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distributed version control system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developed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in 2005 by Linus Torvalds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Now the most widely used version control system in the world.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Git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can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manage different branches of a development, allowing teams to work on the latest branch, roll back changes, or develop features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independently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This ability to collaborate on a single code-base while working on different features synergises well with Agile development.</a:t>
            </a:r>
          </a:p>
        </p:txBody>
      </p:sp>
      <p:pic>
        <p:nvPicPr>
          <p:cNvPr id="190" name="Picture 3"/>
          <p:cNvPicPr/>
          <p:nvPr/>
        </p:nvPicPr>
        <p:blipFill>
          <a:blip r:embed="rId2"/>
          <a:stretch/>
        </p:blipFill>
        <p:spPr>
          <a:xfrm>
            <a:off x="488880" y="2412245"/>
            <a:ext cx="8928360" cy="1949760"/>
          </a:xfrm>
          <a:prstGeom prst="rect">
            <a:avLst/>
          </a:prstGeom>
          <a:ln>
            <a:noFill/>
          </a:ln>
        </p:spPr>
      </p:pic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2305123-28EA-2873-05EB-946A4EDF352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What is Git?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69245" y="1523370"/>
            <a:ext cx="8913960" cy="4799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 individual Git project is developed in a Git 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repository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.</a:t>
            </a:r>
            <a:endParaRPr lang="en-US"/>
          </a:p>
          <a:p>
            <a:pPr marL="342900" indent="-341630">
              <a:spcBef>
                <a:spcPts val="561"/>
              </a:spcBef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initialise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a new repository in the current folder: 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Courier New"/>
            </a:endParaRP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Courier New"/>
              </a:rPr>
              <a:t>git init</a:t>
            </a:r>
          </a:p>
          <a:p>
            <a:pPr marL="459105" lvl="1">
              <a:spcBef>
                <a:spcPts val="519"/>
              </a:spcBef>
            </a:pPr>
            <a:endParaRPr lang="en-AU" spc="-1" dirty="0">
              <a:latin typeface="Calibri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clone</a:t>
            </a:r>
            <a:r>
              <a:rPr lang="en-AU" spc="-1" dirty="0">
                <a:latin typeface="Calibri"/>
                <a:ea typeface="+mn-lt"/>
                <a:cs typeface="+mn-lt"/>
              </a:rPr>
              <a:t> an existing repository from elsewhere, makes a new local copy of all files and history of the repository you're cloning:</a:t>
            </a:r>
            <a:endParaRPr lang="en-AU" spc="-1" dirty="0">
              <a:latin typeface="Calibri"/>
              <a:ea typeface="ＭＳ Ｐゴシック"/>
              <a:cs typeface="Courier New"/>
            </a:endParaRP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ea typeface="ＭＳ Ｐゴシック"/>
                <a:cs typeface="Courier New"/>
              </a:rPr>
              <a:t>git clone usr@url:path</a:t>
            </a:r>
            <a:endParaRPr lang="en-AU" spc="-1">
              <a:latin typeface="Calibri"/>
              <a:ea typeface="ＭＳ Ｐゴシック"/>
              <a:cs typeface="Arial"/>
            </a:endParaRPr>
          </a:p>
          <a:p>
            <a:pPr marL="1270" algn="ctr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  <a:cs typeface="Courier New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Theoretically Git projects are fully decentralised - a newly cloned repository is indistinguishable from the copy of the repository it was a copied from. 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As we will see, from a project management point of view, this tends not to be true. There is usually one copy of the repository that is viewed as the "true" state of the project.</a:t>
            </a:r>
            <a:endParaRPr lang="en-AU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ea typeface="+mn-lt"/>
              <a:cs typeface="+mn-lt"/>
            </a:endParaRPr>
          </a:p>
          <a:p>
            <a:pPr marL="1270">
              <a:spcBef>
                <a:spcPts val="561"/>
              </a:spcBef>
            </a:pPr>
            <a:endParaRPr lang="en-AU" spc="-1" dirty="0">
              <a:solidFill>
                <a:srgbClr val="C00000"/>
              </a:solidFill>
              <a:latin typeface="Courier New"/>
              <a:ea typeface="ＭＳ Ｐゴシック"/>
              <a:cs typeface="Courier New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77060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Setting up a Git project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435070"/>
            <a:ext cx="8913960" cy="2381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 </a:t>
            </a: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history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of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 project is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structured as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graph (is not linear!).</a:t>
            </a:r>
            <a:endParaRPr lang="en-US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Each node represents one set of changes to the code and are called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commits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lang="en-AU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Each commit has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unique hash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 associated with it known as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+mn-lt"/>
              </a:rPr>
              <a:t>commit ID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, </a:t>
            </a:r>
            <a:r>
              <a:rPr lang="en-AU" spc="-1" dirty="0">
                <a:latin typeface="Calibri"/>
                <a:ea typeface="+mn-lt"/>
                <a:cs typeface="+mn-lt"/>
              </a:rPr>
              <a:t>e.g. 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alibri"/>
                <a:ea typeface="+mn-lt"/>
                <a:cs typeface="+mn-lt"/>
              </a:rPr>
              <a:t>d259f0481b887be41efd339bb04dc05a6023fa7b</a:t>
            </a: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A set of sequential commits is known as a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branch</a:t>
            </a:r>
            <a:r>
              <a:rPr lang="en-AU" spc="-1" dirty="0">
                <a:latin typeface="Calibri"/>
                <a:ea typeface="+mn-lt"/>
                <a:cs typeface="+mn-lt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The current branch that you are on is known as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HEAD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.</a:t>
            </a:r>
          </a:p>
          <a:p>
            <a:pPr marL="1270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pic>
        <p:nvPicPr>
          <p:cNvPr id="193" name="Picture 1"/>
          <p:cNvPicPr/>
          <p:nvPr/>
        </p:nvPicPr>
        <p:blipFill>
          <a:blip r:embed="rId2"/>
          <a:stretch/>
        </p:blipFill>
        <p:spPr>
          <a:xfrm>
            <a:off x="2533821" y="2664779"/>
            <a:ext cx="4962600" cy="167328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77060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Git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84239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838570" cy="4846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add a new commit to HEAD (i.e. the current branch) you can:</a:t>
            </a: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(Optional)  See the list of files changed since the last commit</a:t>
            </a: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status</a:t>
            </a: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latin typeface="Calibri"/>
                <a:ea typeface="ＭＳ Ｐゴシック"/>
              </a:rPr>
              <a:t>Add the set o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 changed files you want to include in the commit: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+mn-lt"/>
            </a:endParaRP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add &lt;filename&gt;</a:t>
            </a:r>
            <a:endParaRPr lang="en-AU" spc="-1" dirty="0">
              <a:latin typeface="Courier New"/>
              <a:ea typeface="ＭＳ Ｐゴシック"/>
            </a:endParaRP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Fin</a:t>
            </a:r>
            <a:r>
              <a:rPr lang="en-AU" spc="-1" dirty="0">
                <a:latin typeface="Calibri"/>
                <a:ea typeface="ＭＳ Ｐゴシック"/>
              </a:rPr>
              <a:t>alise the changes </a:t>
            </a:r>
            <a:r>
              <a:rPr lang="en-AU" b="0" strike="noStrike" spc="-1" dirty="0">
                <a:latin typeface="Calibri"/>
                <a:ea typeface="ＭＳ Ｐゴシック"/>
              </a:rPr>
              <a:t>committed</a:t>
            </a:r>
            <a:r>
              <a:rPr lang="en-AU" b="0" i="1" strike="noStrike" spc="-1" dirty="0">
                <a:latin typeface="Calibri"/>
                <a:ea typeface="ＭＳ Ｐゴシック"/>
              </a:rPr>
              <a:t> </a:t>
            </a:r>
            <a:r>
              <a:rPr lang="en-AU" b="0" strike="noStrike" spc="-1" dirty="0">
                <a:latin typeface="Calibri"/>
                <a:ea typeface="ＭＳ Ｐゴシック"/>
              </a:rPr>
              <a:t>to a 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ranch.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+mn-lt"/>
            </a:endParaRP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commit –m “msg” </a:t>
            </a:r>
            <a:endParaRPr lang="en-AU" spc="-1">
              <a:latin typeface="Courier New"/>
              <a:ea typeface="ＭＳ Ｐゴシック"/>
            </a:endParaRPr>
          </a:p>
          <a:p>
            <a:pPr marL="127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b="1" u="sng" spc="-1" dirty="0">
                <a:latin typeface="Calibri"/>
                <a:ea typeface="+mn-lt"/>
                <a:cs typeface="+mn-lt"/>
              </a:rPr>
              <a:t>Note:</a:t>
            </a:r>
            <a:r>
              <a:rPr lang="en-AU" spc="-1" dirty="0">
                <a:latin typeface="Calibri"/>
                <a:ea typeface="+mn-lt"/>
                <a:cs typeface="+mn-lt"/>
              </a:rPr>
              <a:t> running these commands only adds the new commit to your repository. It will not make that commit available to other copies of the repository (see subsequent slides).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Each commit can be undone and replayed.</a:t>
            </a:r>
            <a:endParaRPr lang="en-AU" dirty="0">
              <a:latin typeface="Courier New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Adding new 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7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5480938" cy="4846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When your commit invariable introduces a bug, or people are trying to work out why you made the changes you did, they will look at your commit message. 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Good commit messages should not only summarise </a:t>
            </a:r>
            <a:r>
              <a:rPr lang="en-AU" i="1" spc="-1" dirty="0">
                <a:latin typeface="Calibri"/>
                <a:ea typeface="ＭＳ Ｐゴシック"/>
              </a:rPr>
              <a:t>what</a:t>
            </a:r>
            <a:r>
              <a:rPr lang="en-AU" spc="-1" dirty="0">
                <a:latin typeface="Calibri"/>
                <a:ea typeface="ＭＳ Ｐゴシック"/>
              </a:rPr>
              <a:t> was changed but also </a:t>
            </a:r>
            <a:r>
              <a:rPr lang="en-AU" i="1" spc="-1" dirty="0">
                <a:latin typeface="Calibri"/>
                <a:ea typeface="ＭＳ Ｐゴシック"/>
              </a:rPr>
              <a:t>why</a:t>
            </a:r>
            <a:r>
              <a:rPr lang="en-AU" spc="-1" dirty="0">
                <a:latin typeface="Calibri"/>
                <a:ea typeface="ＭＳ Ｐゴシック"/>
              </a:rPr>
              <a:t> it was changed.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For example:</a:t>
            </a: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r>
              <a:rPr lang="en-AU" b="1" spc="-1" dirty="0">
                <a:latin typeface="Calibri"/>
                <a:ea typeface="ＭＳ Ｐゴシック"/>
              </a:rPr>
              <a:t>Bad</a:t>
            </a:r>
            <a:r>
              <a:rPr lang="en-AU" spc="-1" dirty="0">
                <a:latin typeface="Calibri"/>
                <a:ea typeface="ＭＳ Ｐゴシック"/>
              </a:rPr>
              <a:t>:          Updated login page</a:t>
            </a:r>
          </a:p>
          <a:p>
            <a:pPr marL="458470" lvl="1">
              <a:spcBef>
                <a:spcPts val="561"/>
              </a:spcBef>
            </a:pPr>
            <a:r>
              <a:rPr lang="en-AU" b="1" spc="-1" dirty="0">
                <a:solidFill>
                  <a:srgbClr val="000000"/>
                </a:solidFill>
                <a:latin typeface="Calibri"/>
                <a:ea typeface="ＭＳ Ｐゴシック"/>
              </a:rPr>
              <a:t>Okay-</a:t>
            </a:r>
            <a:r>
              <a:rPr lang="en-AU" b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ish</a:t>
            </a:r>
            <a:r>
              <a:rPr lang="en-AU" spc="-1" dirty="0">
                <a:latin typeface="Calibri"/>
                <a:ea typeface="ＭＳ Ｐゴシック"/>
              </a:rPr>
              <a:t>: Updated margins on login 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box</a:t>
            </a:r>
          </a:p>
          <a:p>
            <a:pPr marL="458470" lvl="1">
              <a:spcBef>
                <a:spcPts val="561"/>
              </a:spcBef>
            </a:pPr>
            <a:r>
              <a:rPr lang="en-AU" b="1" spc="-1" dirty="0">
                <a:latin typeface="Calibri"/>
                <a:ea typeface="ＭＳ Ｐゴシック"/>
              </a:rPr>
              <a:t>Good</a:t>
            </a:r>
            <a:r>
              <a:rPr lang="en-AU" spc="-1" dirty="0">
                <a:latin typeface="Calibri"/>
                <a:ea typeface="ＭＳ Ｐゴシック"/>
              </a:rPr>
              <a:t>:       Updated margins on login box to prevent                    it overlapping with logo.</a:t>
            </a: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Writing good commit messages is an art form!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ea typeface="+mn-lt"/>
              <a:cs typeface="+mn-lt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6251673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art of writing commit messages</a:t>
            </a:r>
            <a:endParaRPr lang="en-US" dirty="0"/>
          </a:p>
        </p:txBody>
      </p:sp>
      <p:pic>
        <p:nvPicPr>
          <p:cNvPr id="2" name="Picture 1" descr="Understand how to write a good commit message through memes 😉 | by ...">
            <a:extLst>
              <a:ext uri="{FF2B5EF4-FFF2-40B4-BE49-F238E27FC236}">
                <a16:creationId xmlns:a16="http://schemas.microsoft.com/office/drawing/2014/main" id="{D135A279-CB9B-3755-7B45-63D1BE23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81" y="1272507"/>
            <a:ext cx="3616970" cy="36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"/>
          <p:cNvSpPr/>
          <p:nvPr/>
        </p:nvSpPr>
        <p:spPr>
          <a:xfrm>
            <a:off x="495360" y="1403034"/>
            <a:ext cx="8913960" cy="40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create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 new branch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from your current place in the tree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pc="-1" dirty="0">
              <a:solidFill>
                <a:srgbClr val="C00000"/>
              </a:solidFill>
              <a:latin typeface="Calibri"/>
              <a:ea typeface="ＭＳ Ｐゴシック"/>
            </a:endParaRPr>
          </a:p>
          <a:p>
            <a:pPr marL="1270" algn="ctr">
              <a:spcBef>
                <a:spcPts val="561"/>
              </a:spcBef>
              <a:buFont typeface="Arial"/>
            </a:pPr>
            <a:r>
              <a:rPr lang="en-AU" b="0" strike="noStrike" spc="-1" dirty="0">
                <a:latin typeface="Courier New"/>
                <a:ea typeface="ＭＳ Ｐゴシック"/>
              </a:rPr>
              <a:t>git checkout –b </a:t>
            </a:r>
            <a:r>
              <a:rPr lang="en-AU" spc="-1" dirty="0">
                <a:latin typeface="Courier New"/>
                <a:ea typeface="ＭＳ Ｐゴシック"/>
              </a:rPr>
              <a:t>&lt;</a:t>
            </a:r>
            <a:r>
              <a:rPr lang="en-AU" spc="-1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 b="0" strike="noStrike" spc="-1">
              <a:latin typeface="Courier New"/>
            </a:endParaRPr>
          </a:p>
          <a:p>
            <a:pPr marL="742950" lvl="1" indent="-283845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move to a different branch in the tree: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checkout &lt;</a:t>
            </a:r>
            <a:r>
              <a:rPr lang="en-AU" spc="-1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>
              <a:latin typeface="Courier New"/>
            </a:endParaRPr>
          </a:p>
          <a:p>
            <a:pPr marL="742950" lvl="1" indent="-283845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delete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 branch from your local copy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latin typeface="Courier New"/>
                <a:ea typeface="ＭＳ Ｐゴシック"/>
              </a:rPr>
              <a:t>git branch –d </a:t>
            </a:r>
            <a:r>
              <a:rPr lang="en-AU" spc="-1" dirty="0">
                <a:latin typeface="Courier New"/>
                <a:ea typeface="ＭＳ Ｐゴシック"/>
              </a:rPr>
              <a:t>&lt;</a:t>
            </a:r>
            <a:r>
              <a:rPr lang="en-AU" spc="-1" dirty="0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 b="0" strike="noStrike" spc="-1">
              <a:latin typeface="Courier New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To see the differences between two branches: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  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latin typeface="Courier New"/>
                <a:ea typeface="ＭＳ Ｐゴシック"/>
              </a:rPr>
              <a:t>git diff &lt;b1&gt; &lt;b2&gt;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B429B600-71DE-F987-4443-6329C6856668}"/>
              </a:ext>
            </a:extLst>
          </p:cNvPr>
          <p:cNvSpPr/>
          <p:nvPr/>
        </p:nvSpPr>
        <p:spPr>
          <a:xfrm>
            <a:off x="415522" y="304218"/>
            <a:ext cx="547607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Managing branches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857FDD2-ADD8-BF5B-A1D9-2D9CA830E7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01224" y="2179416"/>
            <a:ext cx="4773829" cy="152946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723404" cy="5051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Not much point to branching forever and ending up with more and more versions.</a:t>
            </a:r>
            <a:br>
              <a:rPr lang="en-AU" spc="-1" dirty="0">
                <a:latin typeface="Calibri"/>
                <a:ea typeface="+mn-lt"/>
                <a:cs typeface="+mn-lt"/>
              </a:rPr>
            </a:br>
            <a:endParaRPr lang="en-US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Branches can be combined by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merging</a:t>
            </a:r>
            <a:r>
              <a:rPr lang="en-AU" spc="-1" dirty="0">
                <a:latin typeface="Calibri"/>
                <a:ea typeface="+mn-lt"/>
                <a:cs typeface="+mn-lt"/>
              </a:rPr>
              <a:t> one branch into another.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ea typeface="+mn-lt"/>
                <a:cs typeface="+mn-lt"/>
              </a:rPr>
              <a:t>git merge &lt;</a:t>
            </a:r>
            <a:r>
              <a:rPr lang="en-AU" spc="-1" err="1">
                <a:latin typeface="Courier New"/>
                <a:ea typeface="+mn-lt"/>
                <a:cs typeface="+mn-lt"/>
              </a:rPr>
              <a:t>branchName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</a:p>
          <a:p>
            <a:pPr marL="1270" algn="ctr">
              <a:spcBef>
                <a:spcPts val="561"/>
              </a:spcBef>
            </a:pPr>
            <a:endParaRPr lang="en-AU" spc="-1" dirty="0">
              <a:solidFill>
                <a:srgbClr val="C00000"/>
              </a:solidFill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Each project has a 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main</a:t>
            </a:r>
            <a:r>
              <a:rPr lang="en-AU" spc="-1" dirty="0">
                <a:latin typeface="Calibri"/>
                <a:ea typeface="+mn-lt"/>
                <a:cs typeface="+mn-lt"/>
              </a:rPr>
              <a:t>/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master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branch which is considered the "current state" of the project.</a:t>
            </a:r>
            <a:endParaRPr lang="en-AU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New features are developed on a branch, and then, once complete, merged them back into the main branch.</a:t>
            </a:r>
          </a:p>
        </p:txBody>
      </p:sp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Merging branches</a:t>
            </a:r>
            <a:endParaRPr lang="en-US" dirty="0"/>
          </a:p>
        </p:txBody>
      </p:sp>
      <p:pic>
        <p:nvPicPr>
          <p:cNvPr id="2" name="Picture 1" descr="A diagram of a new method&#10;&#10;Description automatically generated">
            <a:extLst>
              <a:ext uri="{FF2B5EF4-FFF2-40B4-BE49-F238E27FC236}">
                <a16:creationId xmlns:a16="http://schemas.microsoft.com/office/drawing/2014/main" id="{041042E7-5CBE-D772-2324-6529822E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1" t="17717" r="8315"/>
          <a:stretch/>
        </p:blipFill>
        <p:spPr>
          <a:xfrm>
            <a:off x="2913384" y="3538826"/>
            <a:ext cx="3685003" cy="20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41929" cy="49431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ea typeface="+mn-lt"/>
                <a:cs typeface="+mn-lt"/>
              </a:rPr>
              <a:t>Sometimes an individual commit is important, e.g. represents a public release, or the first working version with a particular feature.</a:t>
            </a:r>
            <a:endParaRPr lang="en-AU" b="0" strike="noStrike" spc="-1" dirty="0"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In that case you can label the commit with a name called a </a:t>
            </a:r>
            <a:r>
              <a:rPr lang="en-AU" spc="-1" dirty="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tag</a:t>
            </a: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tag &lt;</a:t>
            </a:r>
            <a:r>
              <a:rPr lang="en-AU" spc="-1" err="1">
                <a:latin typeface="Courier New"/>
                <a:ea typeface="ＭＳ Ｐゴシック"/>
                <a:cs typeface="Arial"/>
              </a:rPr>
              <a:t>tagname</a:t>
            </a:r>
            <a:r>
              <a:rPr lang="en-AU" spc="-1" dirty="0">
                <a:latin typeface="Courier New"/>
                <a:ea typeface="ＭＳ Ｐゴシック"/>
                <a:cs typeface="Arial"/>
              </a:rPr>
              <a:t>&gt; </a:t>
            </a:r>
            <a:r>
              <a:rPr lang="en-AU" spc="-1" dirty="0">
                <a:latin typeface="Courier New"/>
                <a:ea typeface="+mn-lt"/>
                <a:cs typeface="+mn-lt"/>
              </a:rPr>
              <a:t>&lt;</a:t>
            </a:r>
            <a:r>
              <a:rPr lang="en-AU" spc="-1" err="1">
                <a:latin typeface="Courier New"/>
                <a:ea typeface="+mn-lt"/>
                <a:cs typeface="+mn-lt"/>
              </a:rPr>
              <a:t>commitId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Arial"/>
                <a:ea typeface="ＭＳ Ｐゴシック"/>
                <a:cs typeface="Arial"/>
              </a:rPr>
              <a:t>Tagged commits can be checked out just like branches</a:t>
            </a:r>
          </a:p>
          <a:p>
            <a:pPr marL="458470" lvl="1" algn="ctr">
              <a:spcBef>
                <a:spcPts val="561"/>
              </a:spcBef>
            </a:pPr>
            <a:r>
              <a:rPr lang="en-AU" spc="-1" dirty="0">
                <a:latin typeface="Courier New"/>
                <a:ea typeface="+mn-lt"/>
                <a:cs typeface="+mn-lt"/>
              </a:rPr>
              <a:t>git checkout &lt;</a:t>
            </a:r>
            <a:r>
              <a:rPr lang="en-AU" spc="-1" err="1">
                <a:latin typeface="Courier New"/>
                <a:ea typeface="+mn-lt"/>
                <a:cs typeface="+mn-lt"/>
              </a:rPr>
              <a:t>tagname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 dirty="0">
              <a:latin typeface="Courier New"/>
              <a:ea typeface="+mn-lt"/>
              <a:cs typeface="+mn-lt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pic>
        <p:nvPicPr>
          <p:cNvPr id="194" name="Picture 3"/>
          <p:cNvPicPr/>
          <p:nvPr/>
        </p:nvPicPr>
        <p:blipFill>
          <a:blip r:embed="rId2"/>
          <a:stretch/>
        </p:blipFill>
        <p:spPr>
          <a:xfrm>
            <a:off x="2388132" y="2202424"/>
            <a:ext cx="4967280" cy="210852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Git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6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36B3DDC-A05E-2D0C-E320-803787AB5F68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Software development is hard...</a:t>
            </a:r>
            <a:endParaRPr lang="en-US" dirty="0"/>
          </a:p>
        </p:txBody>
      </p:sp>
      <p:pic>
        <p:nvPicPr>
          <p:cNvPr id="3" name="Picture 2" descr="A collage of a tree&#10;&#10;Description automatically generated">
            <a:extLst>
              <a:ext uri="{FF2B5EF4-FFF2-40B4-BE49-F238E27FC236}">
                <a16:creationId xmlns:a16="http://schemas.microsoft.com/office/drawing/2014/main" id="{CF664AF1-3C62-1F16-69CF-8C3ADE9C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2" y="1213313"/>
            <a:ext cx="3091002" cy="5520412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F79337B9-4B1D-60AD-CEDA-08FFBECCAED3}"/>
              </a:ext>
            </a:extLst>
          </p:cNvPr>
          <p:cNvSpPr/>
          <p:nvPr/>
        </p:nvSpPr>
        <p:spPr>
          <a:xfrm>
            <a:off x="4221610" y="1367242"/>
            <a:ext cx="5609827" cy="52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dirty="0">
                <a:latin typeface="Calibri"/>
                <a:ea typeface="+mn-lt"/>
                <a:cs typeface="+mn-lt"/>
              </a:rPr>
              <a:t>The </a:t>
            </a:r>
            <a:r>
              <a:rPr lang="en-AU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Waterfall</a:t>
            </a:r>
            <a:r>
              <a:rPr lang="en-AU" dirty="0">
                <a:latin typeface="Calibri"/>
                <a:ea typeface="+mn-lt"/>
                <a:cs typeface="+mn-lt"/>
              </a:rPr>
              <a:t> method of project management is strictly sequenced: you don’t start design until research is done and you don’t start development until the designs are signed off on, etc.</a:t>
            </a:r>
            <a:endParaRPr lang="en-AU">
              <a:latin typeface="Calibri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r>
              <a:rPr lang="en-AU" dirty="0">
                <a:latin typeface="Calibri"/>
                <a:ea typeface="Calibri"/>
                <a:cs typeface="Calibri"/>
              </a:rPr>
              <a:t>If things go wrong in the waterfall software projects, they tend to go </a:t>
            </a:r>
            <a:r>
              <a:rPr lang="en-AU" i="1" dirty="0">
                <a:latin typeface="Calibri"/>
                <a:ea typeface="Calibri"/>
                <a:cs typeface="Calibri"/>
              </a:rPr>
              <a:t>very </a:t>
            </a:r>
            <a:r>
              <a:rPr lang="en-AU" dirty="0">
                <a:latin typeface="Calibri"/>
                <a:ea typeface="Calibri"/>
                <a:cs typeface="Calibri"/>
              </a:rPr>
              <a:t>wrong. </a:t>
            </a:r>
            <a:endParaRPr lang="en-AU">
              <a:latin typeface="Calibri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r>
              <a:rPr lang="en-AU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Agile </a:t>
            </a:r>
            <a:r>
              <a:rPr lang="en-AU" dirty="0">
                <a:latin typeface="Calibri"/>
                <a:ea typeface="Calibri"/>
                <a:cs typeface="Calibri"/>
              </a:rPr>
              <a:t>is a way to manage projects that aims to minimise the problems when things go wrong. It can be used for virtually anything, but it was founded in software development. 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AU" dirty="0">
              <a:ea typeface="+mn-lt"/>
              <a:cs typeface="+mn-lt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5CEEB-0724-0634-8629-FBAE2C82298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45140" y="4543389"/>
            <a:ext cx="2029680" cy="203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497599" cy="357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Your graph is not the same as the graph that another person has! 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need to be able to synchronise your history with other people.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Other copies of the repository that you interact with are known as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remotes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By default, when you clone a repository, a new remote is added with the name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origin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add a new remote to your system with the command: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remote add &lt;</a:t>
            </a:r>
            <a:r>
              <a:rPr lang="en-AU" spc="-1" dirty="0" err="1">
                <a:latin typeface="Courier New"/>
                <a:ea typeface="ＭＳ Ｐゴシック"/>
              </a:rPr>
              <a:t>remoteName</a:t>
            </a:r>
            <a:r>
              <a:rPr lang="en-AU" spc="-1" dirty="0">
                <a:latin typeface="Courier New"/>
                <a:ea typeface="ＭＳ Ｐゴシック"/>
              </a:rPr>
              <a:t>&gt; &lt;</a:t>
            </a:r>
            <a:r>
              <a:rPr lang="en-AU" spc="-1" dirty="0" err="1">
                <a:latin typeface="Courier New"/>
                <a:ea typeface="ＭＳ Ｐゴシック"/>
              </a:rPr>
              <a:t>remoteURL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For example:</a:t>
            </a: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remote add group1 </a:t>
            </a:r>
            <a:r>
              <a:rPr lang="en-AU" spc="-1" dirty="0">
                <a:latin typeface="Courier New"/>
                <a:ea typeface="+mn-lt"/>
                <a:cs typeface="+mn-lt"/>
              </a:rPr>
              <a:t>https://github.com/User1/AgileWeb</a:t>
            </a:r>
            <a:endParaRPr lang="en-AU" spc="-1" dirty="0">
              <a:latin typeface="Courier New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Remote repositories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5EB8E-36CD-8257-BD82-8432C192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138" y="1423876"/>
            <a:ext cx="1716296" cy="12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7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497599" cy="357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push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your version of the current branch to another remote.</a:t>
            </a:r>
            <a:endParaRPr lang="en-US" dirty="0"/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push &lt;</a:t>
            </a:r>
            <a:r>
              <a:rPr lang="en-AU" spc="-1" err="1">
                <a:latin typeface="Courier New"/>
                <a:ea typeface="+mn-lt"/>
                <a:cs typeface="+mn-lt"/>
              </a:rPr>
              <a:t>remoteName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 &lt;</a:t>
            </a:r>
            <a:r>
              <a:rPr lang="en-AU" spc="-1" err="1">
                <a:latin typeface="Courier New"/>
                <a:ea typeface="+mn-lt"/>
                <a:cs typeface="+mn-lt"/>
              </a:rPr>
              <a:t>branchName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 spc="-1" dirty="0">
              <a:latin typeface="Courier New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Equally, 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pull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someone else's version of the current branch from their repo.</a:t>
            </a:r>
            <a:endParaRPr lang="en-AU" dirty="0">
              <a:solidFill>
                <a:srgbClr val="000000"/>
              </a:solidFill>
              <a:latin typeface="Arial"/>
              <a:ea typeface="ＭＳ Ｐゴシック"/>
              <a:cs typeface="+mn-lt"/>
            </a:endParaRP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pull &lt;</a:t>
            </a:r>
            <a:r>
              <a:rPr lang="en-AU" spc="-1" err="1">
                <a:latin typeface="Courier New"/>
                <a:ea typeface="+mn-lt"/>
                <a:cs typeface="+mn-lt"/>
              </a:rPr>
              <a:t>remoteName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>
              <a:latin typeface="Arial"/>
              <a:ea typeface="ＭＳ Ｐゴシック"/>
              <a:cs typeface="+mn-lt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cs typeface="Arial"/>
              </a:rPr>
              <a:t>A standard workflow is: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checkout main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pull origin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checkout –b </a:t>
            </a:r>
            <a:r>
              <a:rPr lang="en-AU" spc="-1" dirty="0" err="1">
                <a:latin typeface="Courier New"/>
                <a:cs typeface="Arial"/>
              </a:rPr>
              <a:t>newFeature</a:t>
            </a:r>
            <a:endParaRPr lang="en-AU" spc="-1" dirty="0">
              <a:latin typeface="Courier New"/>
              <a:cs typeface="Arial"/>
            </a:endParaRP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…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commit –m "msg"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merge main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push origin main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250289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Other people repos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9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56504" cy="3011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ea typeface="+mn-lt"/>
                <a:cs typeface="+mn-lt"/>
              </a:rPr>
              <a:t>Different features on different branches may require touching the same code.</a:t>
            </a:r>
            <a:endParaRPr lang="en-AU" b="0" strike="noStrike" spc="-1" dirty="0"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Therefore, when merging two branches you may get a </a:t>
            </a:r>
            <a:r>
              <a:rPr lang="en-AU" spc="-1" dirty="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merge conflict</a:t>
            </a: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To resolve the merge conflict, you must manually fix the conflicts and then add your changes for each conflicted file back to the merge commit: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add &lt;filename&gt;</a:t>
            </a:r>
          </a:p>
          <a:p>
            <a:pPr marL="1270" algn="ctr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cs typeface="Arial"/>
              </a:rPr>
              <a:t>After having done this for all files, complete the merge by running: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merge --continue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Merge conflicts</a:t>
            </a:r>
            <a:endParaRPr lang="en-US" dirty="0"/>
          </a:p>
        </p:txBody>
      </p:sp>
      <p:pic>
        <p:nvPicPr>
          <p:cNvPr id="2" name="Picture 1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312C534F-E213-B52C-E5B5-8CE88828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7" r="2484"/>
          <a:stretch/>
        </p:blipFill>
        <p:spPr>
          <a:xfrm>
            <a:off x="1660838" y="1884091"/>
            <a:ext cx="1542888" cy="674989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C49C53-53EE-ED95-79AD-AAD49CE6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87" y="3186706"/>
            <a:ext cx="2516343" cy="1328350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AC4478F-A50C-C5A2-9B29-BFF5F292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62" y="1884091"/>
            <a:ext cx="1534538" cy="676275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B89AD4-70D4-76CD-2CA9-F00EA826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996" y="1884091"/>
            <a:ext cx="1534538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6B823-8E20-5D0B-4248-4E176A011C2A}"/>
              </a:ext>
            </a:extLst>
          </p:cNvPr>
          <p:cNvSpPr txBox="1"/>
          <p:nvPr/>
        </p:nvSpPr>
        <p:spPr>
          <a:xfrm>
            <a:off x="657263" y="2041070"/>
            <a:ext cx="10054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dirty="0">
                <a:latin typeface="Calibri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645F1-51C6-FC2E-8CC2-E66E9E18C0E4}"/>
              </a:ext>
            </a:extLst>
          </p:cNvPr>
          <p:cNvSpPr txBox="1"/>
          <p:nvPr/>
        </p:nvSpPr>
        <p:spPr>
          <a:xfrm>
            <a:off x="3523514" y="2041070"/>
            <a:ext cx="1113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/>
              </a:rPr>
              <a:t>Branch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CBC10-F737-78E9-2277-6E6D2FFACB4E}"/>
              </a:ext>
            </a:extLst>
          </p:cNvPr>
          <p:cNvSpPr txBox="1"/>
          <p:nvPr/>
        </p:nvSpPr>
        <p:spPr>
          <a:xfrm>
            <a:off x="6525405" y="2041070"/>
            <a:ext cx="1113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/>
              </a:rPr>
              <a:t>Branch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53017-26EC-D357-DC7B-129B55A18B06}"/>
              </a:ext>
            </a:extLst>
          </p:cNvPr>
          <p:cNvSpPr txBox="1"/>
          <p:nvPr/>
        </p:nvSpPr>
        <p:spPr>
          <a:xfrm>
            <a:off x="4434033" y="3669373"/>
            <a:ext cx="2389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manually resolves to</a:t>
            </a:r>
            <a:endParaRPr lang="en-US" dirty="0"/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1DCE10-32EE-2FED-3B04-D82A79173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125" y="3512743"/>
            <a:ext cx="1534538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1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56504" cy="3011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Merge conflicts can get really bad!</a:t>
            </a:r>
            <a:endParaRPr lang="en-US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They provide a </a:t>
            </a:r>
            <a:r>
              <a:rPr lang="en-US" i="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strong incentive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 to keep commits 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appropriately sized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 (i.e. limited to a single feature or bug fix) and to merge often.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Git only detects 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syntactic conflicts </a:t>
            </a:r>
            <a:r>
              <a:rPr lang="en-US" dirty="0">
                <a:latin typeface="Calibri"/>
                <a:ea typeface="ＭＳ Ｐゴシック"/>
                <a:cs typeface="Arial"/>
              </a:rPr>
              <a:t>where changes affect the same lines of code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. 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Git does not detect </a:t>
            </a:r>
            <a:r>
              <a:rPr lang="en-US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s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emantic conflicts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 </a:t>
            </a:r>
            <a:r>
              <a:rPr lang="en-US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e.g. one branch changes how a function works, while another branch calls it relying on the old behaviour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. For that you need tests!</a:t>
            </a:r>
            <a:endParaRPr lang="en-US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19136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Avoiding merge conflicts</a:t>
            </a:r>
            <a:endParaRPr lang="en-US" dirty="0"/>
          </a:p>
        </p:txBody>
      </p:sp>
      <p:pic>
        <p:nvPicPr>
          <p:cNvPr id="12" name="Picture 11" descr="A group of people running in a field&#10;&#10;Description automatically generated">
            <a:extLst>
              <a:ext uri="{FF2B5EF4-FFF2-40B4-BE49-F238E27FC236}">
                <a16:creationId xmlns:a16="http://schemas.microsoft.com/office/drawing/2014/main" id="{61B99EB4-1422-336D-D9A3-73B23FC6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4" r="357" b="476"/>
          <a:stretch/>
        </p:blipFill>
        <p:spPr>
          <a:xfrm>
            <a:off x="3324231" y="1899932"/>
            <a:ext cx="2821763" cy="17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6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2"/>
          <p:cNvSpPr/>
          <p:nvPr/>
        </p:nvSpPr>
        <p:spPr>
          <a:xfrm>
            <a:off x="486371" y="1556528"/>
            <a:ext cx="8913960" cy="55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Get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list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of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all commits and commit messages on the current branch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pc="-1" dirty="0">
              <a:solidFill>
                <a:srgbClr val="C00000"/>
              </a:solidFill>
              <a:latin typeface="Courier New"/>
              <a:ea typeface="ＭＳ Ｐゴシック"/>
            </a:endParaRP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git log</a:t>
            </a:r>
            <a:endParaRPr lang="en-AU" b="0" strike="noStrike" spc="-1">
              <a:solidFill>
                <a:srgbClr val="C00000"/>
              </a:solidFill>
              <a:latin typeface="Courier New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Rollback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uncommitted changes to a single file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git checkout &lt;</a:t>
            </a:r>
            <a:r>
              <a:rPr lang="en-AU" spc="-1" dirty="0" err="1">
                <a:solidFill>
                  <a:srgbClr val="C00000"/>
                </a:solidFill>
                <a:latin typeface="Courier New"/>
                <a:ea typeface="ＭＳ Ｐゴシック"/>
              </a:rPr>
              <a:t>fileName</a:t>
            </a: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&gt;</a:t>
            </a:r>
            <a:endParaRPr lang="en-AU" b="0" strike="noStrike" spc="-1" dirty="0">
              <a:solidFill>
                <a:srgbClr val="C00000"/>
              </a:solidFill>
              <a:latin typeface="Courier New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Most modern IDEs have GUI interfaces to Git to avoid you having to type commands manually (e.g. </a:t>
            </a:r>
            <a:r>
              <a:rPr lang="en-AU" spc="-1" dirty="0" err="1">
                <a:latin typeface="Calibri"/>
                <a:ea typeface="ＭＳ Ｐゴシック"/>
              </a:rPr>
              <a:t>VSCode</a:t>
            </a:r>
            <a:r>
              <a:rPr lang="en-AU" spc="-1" dirty="0">
                <a:latin typeface="Calibri"/>
                <a:ea typeface="ＭＳ Ｐゴシック"/>
              </a:rPr>
              <a:t>), or you can use standalone tools such as Git Kraken.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672E23B1-5179-7F06-0316-AA61B64DA9A9}"/>
              </a:ext>
            </a:extLst>
          </p:cNvPr>
          <p:cNvSpPr/>
          <p:nvPr/>
        </p:nvSpPr>
        <p:spPr>
          <a:xfrm>
            <a:off x="515574" y="288419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Git utilities</a:t>
            </a:r>
            <a:endParaRPr lang="en-A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88880" y="333360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Git </a:t>
            </a:r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cheat sheet</a:t>
            </a:r>
            <a:endParaRPr lang="en-AU" sz="2800" b="0" strike="noStrike" spc="-1" dirty="0">
              <a:latin typeface="Arial"/>
            </a:endParaRPr>
          </a:p>
        </p:txBody>
      </p:sp>
      <p:pic>
        <p:nvPicPr>
          <p:cNvPr id="197" name="Picture 3"/>
          <p:cNvPicPr/>
          <p:nvPr/>
        </p:nvPicPr>
        <p:blipFill rotWithShape="1">
          <a:blip r:embed="rId2"/>
          <a:srcRect r="694"/>
          <a:stretch/>
        </p:blipFill>
        <p:spPr>
          <a:xfrm>
            <a:off x="704415" y="1125360"/>
            <a:ext cx="8420201" cy="55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1084" y="333360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Git cheat sheet</a:t>
            </a:r>
            <a:endParaRPr lang="en-AU" sz="2800" b="0" strike="noStrike" spc="-1" dirty="0">
              <a:latin typeface="Arial"/>
            </a:endParaRPr>
          </a:p>
        </p:txBody>
      </p:sp>
      <p:pic>
        <p:nvPicPr>
          <p:cNvPr id="199" name="Picture 4"/>
          <p:cNvPicPr/>
          <p:nvPr/>
        </p:nvPicPr>
        <p:blipFill rotWithShape="1">
          <a:blip r:embed="rId2"/>
          <a:srcRect t="2641" b="-272"/>
          <a:stretch/>
        </p:blipFill>
        <p:spPr>
          <a:xfrm>
            <a:off x="601930" y="1299513"/>
            <a:ext cx="8767800" cy="544046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GitHub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7772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2"/>
          <p:cNvSpPr/>
          <p:nvPr/>
        </p:nvSpPr>
        <p:spPr>
          <a:xfrm>
            <a:off x="488880" y="1385752"/>
            <a:ext cx="8913960" cy="518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GitHub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service that hosts Git repositories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(repos).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develop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collaboratively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and use GitHub as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 "main"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copy of the repo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GitHub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repos can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be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public or private.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If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they are public, anyone can see your code.</a:t>
            </a:r>
            <a:endParaRPr lang="en-AU" b="0" strike="noStrike" spc="-1" dirty="0">
              <a:latin typeface="Calibri"/>
            </a:endParaRPr>
          </a:p>
          <a:p>
            <a:pPr>
              <a:spcBef>
                <a:spcPts val="561"/>
              </a:spcBef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Many other similar services out there: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e.g. Bitbucket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from Atlassian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pic>
        <p:nvPicPr>
          <p:cNvPr id="2" name="Picture 1" descr="GitHub Logo, symbol, meaning, history, PNG, brand">
            <a:extLst>
              <a:ext uri="{FF2B5EF4-FFF2-40B4-BE49-F238E27FC236}">
                <a16:creationId xmlns:a16="http://schemas.microsoft.com/office/drawing/2014/main" id="{2DDD2F56-B945-329A-E51E-DFB925B9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57106"/>
            <a:ext cx="2743200" cy="1543050"/>
          </a:xfrm>
          <a:prstGeom prst="rect">
            <a:avLst/>
          </a:prstGeom>
        </p:spPr>
      </p:pic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3D4FBDD4-C14E-9E57-3319-CC52AE99688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What is GitHub?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35005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GitHub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great way to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manage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 Agile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project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endParaRPr lang="en-AU" b="0" strike="noStrike" spc="-1" dirty="0">
              <a:latin typeface="Calibri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Everyone works by pushing and pull from the GitHub repo to their local copy.</a:t>
            </a:r>
            <a:endParaRPr lang="en-AU" b="0" strike="noStrike" spc="-1" dirty="0"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Use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Issues</a:t>
            </a:r>
            <a:r>
              <a:rPr lang="en-AU" spc="-1" dirty="0">
                <a:latin typeface="Calibri"/>
                <a:ea typeface="+mn-lt"/>
                <a:cs typeface="+mn-lt"/>
              </a:rPr>
              <a:t> tab to track and discuss your feature list.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+mn-lt"/>
                <a:cs typeface="+mn-lt"/>
              </a:rPr>
              <a:t>Use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Pull Requests</a:t>
            </a:r>
            <a:r>
              <a:rPr lang="en-AU" spc="-1" dirty="0">
                <a:latin typeface="Calibri"/>
                <a:ea typeface="+mn-lt"/>
                <a:cs typeface="+mn-lt"/>
              </a:rPr>
              <a:t> tab to review feature branches before merging.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285750" indent="-283845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Other features not required to be used in this course: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Use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+mn-lt"/>
              </a:rPr>
              <a:t>Releases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 to signify a new version of the software.</a:t>
            </a: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Use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GitHub workflows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and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Actions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tab to automatically:</a:t>
            </a:r>
            <a:endParaRPr lang="en-AU" dirty="0"/>
          </a:p>
          <a:p>
            <a:pPr marL="1202055" lvl="2" indent="-285750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run your test suite before merging a branch in.</a:t>
            </a:r>
            <a:endParaRPr lang="en-AU" dirty="0"/>
          </a:p>
          <a:p>
            <a:pPr marL="1200150" lvl="2" indent="-283845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deploy new releases of your software.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285750" indent="-283845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project management in GitHub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/>
          <p:cNvPicPr/>
          <p:nvPr/>
        </p:nvPicPr>
        <p:blipFill>
          <a:blip r:embed="rId2"/>
          <a:stretch/>
        </p:blipFill>
        <p:spPr>
          <a:xfrm>
            <a:off x="1352520" y="1556640"/>
            <a:ext cx="7110720" cy="455796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BDB428E-97E8-086E-C7DC-8CC9E5A2AAF4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development is continuous...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Before developing a new feature, you should create 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Issue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to plan and document it.</a:t>
            </a:r>
            <a:r>
              <a:rPr lang="en-AU" spc="-1" dirty="0">
                <a:latin typeface="Calibri"/>
                <a:ea typeface="ＭＳ Ｐゴシック"/>
              </a:rPr>
              <a:t> The first post in the issue should contain:</a:t>
            </a: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pc="-1" dirty="0">
                <a:latin typeface="Calibri"/>
                <a:ea typeface="+mn-lt"/>
                <a:cs typeface="+mn-lt"/>
              </a:rPr>
              <a:t>What its purpose is (e.g. to allow the user to do Z)</a:t>
            </a:r>
            <a:endParaRPr lang="en-AU" dirty="0">
              <a:latin typeface="Calibri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A proposal for how it should be done (e.g. add field A to the database, add widget B to the screen C).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new features</a:t>
            </a:r>
            <a:endParaRPr lang="en-US" dirty="0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BA7B73B1-61ED-12BE-DEBE-D8322B73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91" y="3247783"/>
            <a:ext cx="6321817" cy="30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53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1600" spc="-1" dirty="0">
                <a:solidFill>
                  <a:srgbClr val="000000"/>
                </a:solidFill>
                <a:latin typeface="Calibri"/>
                <a:ea typeface="ＭＳ Ｐゴシック"/>
              </a:rPr>
              <a:t>When you come across a bug, you can create an Issue to document it.</a:t>
            </a:r>
            <a:r>
              <a:rPr lang="en-AU" sz="1600" spc="-1" dirty="0">
                <a:latin typeface="Calibri"/>
                <a:ea typeface="ＭＳ Ｐゴシック"/>
              </a:rPr>
              <a:t> The first post in the Issue should contain:</a:t>
            </a:r>
            <a:endParaRPr lang="en-US" sz="1600">
              <a:latin typeface="Calibri"/>
            </a:endParaRP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z="1600" spc="-1" dirty="0">
                <a:latin typeface="Calibri"/>
                <a:ea typeface="+mn-lt"/>
                <a:cs typeface="+mn-lt"/>
              </a:rPr>
              <a:t>Description of both the expected behaviour and the actual behaviour.</a:t>
            </a:r>
            <a:endParaRPr lang="en-AU" sz="1600">
              <a:latin typeface="Calibri"/>
              <a:ea typeface="+mn-lt"/>
              <a:cs typeface="+mn-lt"/>
            </a:endParaRP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z="1600" spc="-1" dirty="0">
                <a:latin typeface="Calibri"/>
                <a:ea typeface="ＭＳ Ｐゴシック"/>
                <a:cs typeface="+mn-lt"/>
              </a:rPr>
              <a:t>Description of </a:t>
            </a:r>
            <a:r>
              <a:rPr lang="en-AU" sz="1600" spc="-1" dirty="0">
                <a:latin typeface="Calibri"/>
                <a:ea typeface="ＭＳ Ｐゴシック"/>
              </a:rPr>
              <a:t>how to recreate the bug so other people can verify it.</a:t>
            </a:r>
            <a:endParaRPr lang="en-AU" sz="1600">
              <a:latin typeface="Calibri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z="1600" spc="-1" dirty="0">
                <a:latin typeface="Calibri"/>
                <a:ea typeface="ＭＳ Ｐゴシック"/>
              </a:rPr>
              <a:t>Any hypotheses or cause (if known) why the bug might be happening. </a:t>
            </a:r>
            <a:endParaRPr lang="en-AU" sz="1600" dirty="0"/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bug reports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248888-3BEB-39D1-56B1-0F299950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67" y="3048962"/>
            <a:ext cx="6245044" cy="36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1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Issues should contain enough detail that anybody from your team could fix the problem! This is important if one of your team members suddenly falls ill or leaves the course.</a:t>
            </a:r>
            <a:endParaRPr lang="en-US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Issues also serve as forums for discussion. Other members of the team can add their comments below, e.g.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How best to fix the bug.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Discuss alternative designs for a feature.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generally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71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17029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Previously, the workflow was to merge your branch into the `main` locally and then push.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latin typeface="Calibri"/>
                <a:ea typeface="ＭＳ Ｐゴシック"/>
              </a:rPr>
              <a:t>A much better way is to instead the push the branch to the GitHub repository without merging into main and then open a Pull Request. 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This allows others to look at your code and provide a code review, making suggestions about how to improve it.</a:t>
            </a:r>
            <a:endParaRPr lang="en-AU"/>
          </a:p>
          <a:p>
            <a:pPr marL="1270">
              <a:spcBef>
                <a:spcPts val="561"/>
              </a:spcBef>
              <a:buClr>
                <a:srgbClr val="000000"/>
              </a:buClr>
            </a:pPr>
            <a:endParaRPr lang="en-AU"/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Pull requests</a:t>
            </a:r>
            <a:endParaRPr lang="en-US" dirty="0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BA9550A4-6FDE-15F8-13BF-E01F2BCA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31" y="3684765"/>
            <a:ext cx="3834771" cy="25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17029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z="1600" spc="-1">
                <a:latin typeface="Calibri"/>
                <a:ea typeface="ＭＳ Ｐゴシック"/>
              </a:rPr>
              <a:t>On an open pull request, GitHub shows all the changes you've made, and other people can add comments, make suggestions etc.</a:t>
            </a: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z="1600" spc="-1" dirty="0">
                <a:latin typeface="Calibri"/>
                <a:ea typeface="ＭＳ Ｐゴシック"/>
                <a:cs typeface="+mn-lt"/>
              </a:rPr>
              <a:t>You can respond to people's comments and update your PR by adding new commits to your branch and pushing.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z="1600" spc="-1" dirty="0">
                <a:latin typeface="Calibri"/>
                <a:ea typeface="+mn-lt"/>
                <a:cs typeface="+mn-lt"/>
              </a:rPr>
              <a:t>When everyone is satisfied you can hit the "Merge" button at the bottom of the PR. </a:t>
            </a:r>
            <a:endParaRPr lang="en-AU" sz="1600"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dirty="0"/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Pull requests</a:t>
            </a:r>
            <a:endParaRPr lang="en-US"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CD3B8D82-9455-CE64-ED0C-979C5637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72" y="2356743"/>
            <a:ext cx="5752525" cy="39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20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495360" y="126828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By convention, GitHub repositories have a README.md file written in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markdown</a:t>
            </a:r>
            <a:r>
              <a:rPr lang="en-AU" spc="-1" dirty="0">
                <a:latin typeface="Calibri"/>
                <a:ea typeface="ＭＳ Ｐゴシック"/>
              </a:rPr>
              <a:t>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(a 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lightweight subset of HTML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) that contains instructions about how to build/run your project).</a:t>
            </a:r>
            <a:endParaRPr lang="en-AU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This file is automatically rendered by GitHub on the landing page for the repository.</a:t>
            </a:r>
          </a:p>
        </p:txBody>
      </p:sp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615282" y="2642826"/>
            <a:ext cx="5506560" cy="395892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/>
        </p:blipFill>
        <p:spPr>
          <a:xfrm>
            <a:off x="6237824" y="2910218"/>
            <a:ext cx="3455280" cy="331200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57695EE3-591A-5711-E54E-F61E46EC2B7D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README.md files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The Group Project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23367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20684" y="1446290"/>
            <a:ext cx="8819820" cy="5197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You will organise your group project via a private GitHub repository, which will form part of the submission of the project. </a:t>
            </a:r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Marks will be given for evidence of Agile development practices, i.e.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appropriately sized commits with meaningful messages.</a:t>
            </a:r>
            <a:endParaRPr lang="en-AU" dirty="0"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planning of short-term goals via the Issues tab.</a:t>
            </a:r>
            <a:endParaRPr lang="en-AU" dirty="0"/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reproducible bug reports via the Issues tab.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use pull requests to merge in new </a:t>
            </a:r>
            <a:r>
              <a:rPr lang="en-AU" dirty="0">
                <a:latin typeface="Calibri"/>
              </a:rPr>
              <a:t>features via the Pull Requests tab.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exhibiting teamwork by contributing to discussions on the Issues </a:t>
            </a:r>
            <a:endParaRPr lang="en-AU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exhibiting teamwork by </a:t>
            </a:r>
            <a:r>
              <a:rPr lang="en-AU" dirty="0">
                <a:solidFill>
                  <a:srgbClr val="000000"/>
                </a:solidFill>
                <a:latin typeface="Calibri"/>
              </a:rPr>
              <a:t>addin</a:t>
            </a:r>
            <a:r>
              <a:rPr lang="en-AU" dirty="0">
                <a:latin typeface="Calibri"/>
              </a:rPr>
              <a:t>g code reviews to other people's Pull Requests.</a:t>
            </a:r>
            <a:endParaRPr lang="en-AU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cs typeface="Arial"/>
              </a:rPr>
              <a:t>intermediate deliverables.</a:t>
            </a:r>
          </a:p>
          <a:p>
            <a:pPr marL="742950" lvl="1" indent="-285750">
              <a:buFont typeface="Arial"/>
              <a:buChar char="•"/>
            </a:pPr>
            <a:endParaRPr lang="en-AU" dirty="0"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Working together in-person is of course encouraged, but any decisions made about future work should be entered as new Issues for documentation purposes.</a:t>
            </a:r>
          </a:p>
          <a:p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Some marks will be assigned individually, looking at evidence from GitHub. There</a:t>
            </a:r>
            <a:r>
              <a:rPr lang="en-AU" sz="1800" b="0" i="0" dirty="0">
                <a:effectLst/>
                <a:latin typeface="Calibri"/>
              </a:rPr>
              <a:t> will </a:t>
            </a:r>
            <a:r>
              <a:rPr lang="en-AU" dirty="0">
                <a:latin typeface="Calibri"/>
              </a:rPr>
              <a:t>also be</a:t>
            </a:r>
            <a:r>
              <a:rPr lang="en-AU" sz="1800" b="0" i="0" dirty="0">
                <a:effectLst/>
                <a:latin typeface="Calibri"/>
              </a:rPr>
              <a:t> an opportunity during the demonstrations to discuss who did what, and what the challenges were, and marks among the group may be split accordingly</a:t>
            </a:r>
            <a:r>
              <a:rPr lang="en-AU" dirty="0">
                <a:latin typeface="Calibri"/>
              </a:rPr>
              <a:t>.</a:t>
            </a:r>
            <a:endParaRPr lang="en-AU" b="0" strike="noStrike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7F422AA-082F-EE5F-C262-5A66E41125E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An Agile group project</a:t>
            </a:r>
          </a:p>
        </p:txBody>
      </p:sp>
    </p:spTree>
    <p:extLst>
      <p:ext uri="{BB962C8B-B14F-4D97-AF65-F5344CB8AC3E}">
        <p14:creationId xmlns:p14="http://schemas.microsoft.com/office/powerpoint/2010/main" val="210890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02706" y="1460216"/>
            <a:ext cx="8819820" cy="5440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dirty="0">
                <a:latin typeface="Calibri"/>
              </a:rPr>
              <a:t>Some advice:</a:t>
            </a:r>
            <a:endParaRPr lang="en-US" dirty="0"/>
          </a:p>
          <a:p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Manage expectations</a:t>
            </a:r>
            <a:r>
              <a:rPr lang="en-AU" sz="1800" b="0" i="0" dirty="0">
                <a:effectLst/>
                <a:latin typeface="Calibri"/>
              </a:rPr>
              <a:t>. It's</a:t>
            </a:r>
            <a:r>
              <a:rPr lang="en-AU" dirty="0">
                <a:latin typeface="Calibri"/>
              </a:rPr>
              <a:t> a </a:t>
            </a:r>
            <a:r>
              <a:rPr lang="en-AU" sz="1800" b="0" i="0" dirty="0">
                <a:effectLst/>
                <a:latin typeface="Calibri"/>
              </a:rPr>
              <a:t>better strategy to set</a:t>
            </a:r>
            <a:r>
              <a:rPr lang="en-AU" dirty="0">
                <a:latin typeface="Calibri"/>
              </a:rPr>
              <a:t> incremental</a:t>
            </a:r>
            <a:r>
              <a:rPr lang="en-AU" sz="1800" b="0" i="0" dirty="0">
                <a:effectLst/>
                <a:latin typeface="Calibri"/>
              </a:rPr>
              <a:t> goals </a:t>
            </a:r>
            <a:r>
              <a:rPr lang="en-AU" dirty="0">
                <a:latin typeface="Calibri"/>
              </a:rPr>
              <a:t>for each group member</a:t>
            </a:r>
            <a:r>
              <a:rPr lang="en-AU" sz="1800" b="0" i="0" dirty="0">
                <a:effectLst/>
                <a:latin typeface="Calibri"/>
              </a:rPr>
              <a:t>, rather than expect </a:t>
            </a:r>
            <a:r>
              <a:rPr lang="en-AU" dirty="0">
                <a:latin typeface="Calibri"/>
              </a:rPr>
              <a:t>everyone</a:t>
            </a:r>
            <a:r>
              <a:rPr lang="en-AU" sz="1800" b="0" i="0" dirty="0">
                <a:effectLst/>
                <a:latin typeface="Calibri"/>
              </a:rPr>
              <a:t> to suddenly become elite coders.</a:t>
            </a: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Break the project up into small </a:t>
            </a:r>
            <a:r>
              <a:rPr lang="en-AU" u="sng" dirty="0">
                <a:latin typeface="Calibri"/>
              </a:rPr>
              <a:t>units.</a:t>
            </a:r>
            <a:r>
              <a:rPr lang="en-AU" dirty="0">
                <a:latin typeface="Calibri"/>
              </a:rPr>
              <a:t> Create and assign GitHub </a:t>
            </a:r>
            <a:r>
              <a:rPr lang="en-AU" i="1" dirty="0">
                <a:latin typeface="Calibri"/>
              </a:rPr>
              <a:t>Issue</a:t>
            </a:r>
            <a:r>
              <a:rPr lang="en-AU" dirty="0">
                <a:latin typeface="Calibri"/>
              </a:rPr>
              <a:t>s that can be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worked</a:t>
            </a:r>
            <a:r>
              <a:rPr lang="en-AU" sz="1800" b="0" i="0" dirty="0">
                <a:effectLst/>
                <a:latin typeface="Calibri"/>
              </a:rPr>
              <a:t> on individually, and make sure that you deliver your allocation, and then try to help others with theirs.</a:t>
            </a: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u="sng" dirty="0">
                <a:latin typeface="Calibri"/>
                <a:ea typeface="+mn-lt"/>
                <a:cs typeface="+mn-lt"/>
              </a:rPr>
              <a:t>Document your progress</a:t>
            </a:r>
            <a:r>
              <a:rPr lang="en-AU" dirty="0">
                <a:latin typeface="Calibri"/>
                <a:ea typeface="+mn-lt"/>
                <a:cs typeface="+mn-lt"/>
              </a:rPr>
              <a:t>. If you run into problems, document and discuss it on the accompanying GitHub </a:t>
            </a:r>
            <a:r>
              <a:rPr lang="en-AU" i="1" dirty="0">
                <a:latin typeface="Calibri"/>
                <a:ea typeface="+mn-lt"/>
                <a:cs typeface="+mn-lt"/>
              </a:rPr>
              <a:t>Issue</a:t>
            </a:r>
            <a:r>
              <a:rPr lang="en-AU" dirty="0">
                <a:latin typeface="Calibri"/>
                <a:ea typeface="+mn-lt"/>
                <a:cs typeface="+mn-lt"/>
              </a:rPr>
              <a:t>. If things fall apart, this will salvage your marks at least.</a:t>
            </a:r>
            <a:endParaRPr lang="en-US">
              <a:latin typeface="Calibr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Share your </a:t>
            </a:r>
            <a:r>
              <a:rPr lang="en-AU" u="sng" dirty="0">
                <a:latin typeface="Calibri"/>
              </a:rPr>
              <a:t>k</a:t>
            </a:r>
            <a:r>
              <a:rPr lang="en-AU" sz="1800" b="0" u="sng" dirty="0">
                <a:effectLst/>
                <a:latin typeface="Calibri"/>
              </a:rPr>
              <a:t>nowledge</a:t>
            </a:r>
            <a:r>
              <a:rPr lang="en-AU" sz="1800" b="0" i="0" dirty="0">
                <a:effectLst/>
                <a:latin typeface="Calibri"/>
              </a:rPr>
              <a:t>. It's not your responsibility to teach others, but it is part of the </a:t>
            </a:r>
            <a:r>
              <a:rPr lang="en-AU" dirty="0">
                <a:latin typeface="Calibri"/>
              </a:rPr>
              <a:t>Agile</a:t>
            </a:r>
            <a:r>
              <a:rPr lang="en-AU" sz="1800" b="0" i="0" dirty="0">
                <a:effectLst/>
                <a:latin typeface="Calibri"/>
              </a:rPr>
              <a:t> methodology. Your team are </a:t>
            </a:r>
            <a:r>
              <a:rPr lang="en-AU" dirty="0">
                <a:latin typeface="Calibri"/>
              </a:rPr>
              <a:t>a valuable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resource that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needs</a:t>
            </a:r>
            <a:r>
              <a:rPr lang="en-AU" sz="1800" b="0" i="0" dirty="0">
                <a:effectLst/>
                <a:latin typeface="Calibri"/>
              </a:rPr>
              <a:t> to be optimally leveraged. Find achievable tasks for everyone, and a short instructional session early can be a big benefit </a:t>
            </a:r>
            <a:r>
              <a:rPr lang="en-AU" dirty="0">
                <a:latin typeface="Calibri"/>
              </a:rPr>
              <a:t>later</a:t>
            </a:r>
            <a:r>
              <a:rPr lang="en-AU" sz="1800" b="0" i="0" dirty="0">
                <a:effectLst/>
                <a:latin typeface="Calibri"/>
              </a:rPr>
              <a:t>.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7F422AA-082F-EE5F-C262-5A66E41125E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An Agile group project</a:t>
            </a:r>
          </a:p>
        </p:txBody>
      </p:sp>
    </p:spTree>
    <p:extLst>
      <p:ext uri="{BB962C8B-B14F-4D97-AF65-F5344CB8AC3E}">
        <p14:creationId xmlns:p14="http://schemas.microsoft.com/office/powerpoint/2010/main" val="51304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2"/>
          <p:cNvSpPr/>
          <p:nvPr/>
        </p:nvSpPr>
        <p:spPr>
          <a:xfrm>
            <a:off x="539994" y="1455542"/>
            <a:ext cx="8869284" cy="502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"The Agile Handbook"  focuses on Agile for software development, but many of the principles can be expanded to other fields.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Agile breaks down larger projects into small, manageable chunks called </a:t>
            </a:r>
            <a:r>
              <a:rPr lang="en-AU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iterations</a:t>
            </a:r>
            <a:r>
              <a:rPr lang="en-AU" dirty="0">
                <a:latin typeface="Calibri"/>
                <a:ea typeface="Calibri"/>
                <a:cs typeface="Calibri"/>
              </a:rPr>
              <a:t>. 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At the end of each iteration (which generally takes place over a consistent time interval) something of value is produced. 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The product produced during each iteration should be able to be put into the world to gain feedback from users or stakeholders.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800" b="0" strike="noStrike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36B3DDC-A05E-2D0C-E320-803787AB5F68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basics of Agile</a:t>
            </a:r>
            <a:endParaRPr lang="en-US" dirty="0"/>
          </a:p>
        </p:txBody>
      </p:sp>
      <p:pic>
        <p:nvPicPr>
          <p:cNvPr id="3" name="Picture 2" descr="A rock and a stone with arrows&#10;&#10;Description automatically generated">
            <a:extLst>
              <a:ext uri="{FF2B5EF4-FFF2-40B4-BE49-F238E27FC236}">
                <a16:creationId xmlns:a16="http://schemas.microsoft.com/office/drawing/2014/main" id="{257C2B58-CB4F-A162-09ED-C5AC4708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7" r="122" b="408"/>
          <a:stretch/>
        </p:blipFill>
        <p:spPr>
          <a:xfrm>
            <a:off x="1160058" y="2905150"/>
            <a:ext cx="7363591" cy="17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6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/>
          <p:cNvPicPr/>
          <p:nvPr/>
        </p:nvPicPr>
        <p:blipFill rotWithShape="1">
          <a:blip r:embed="rId2"/>
          <a:srcRect l="22148" t="16013" r="20358" b="-327"/>
          <a:stretch/>
        </p:blipFill>
        <p:spPr>
          <a:xfrm>
            <a:off x="1466696" y="3994705"/>
            <a:ext cx="5048616" cy="2535549"/>
          </a:xfrm>
          <a:prstGeom prst="rect">
            <a:avLst/>
          </a:prstGeom>
          <a:ln>
            <a:noFill/>
          </a:ln>
        </p:spPr>
      </p:pic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F0D473D2-AE9B-159E-AEEF-7895D6AB35EF}"/>
              </a:ext>
            </a:extLst>
          </p:cNvPr>
          <p:cNvSpPr/>
          <p:nvPr/>
        </p:nvSpPr>
        <p:spPr>
          <a:xfrm>
            <a:off x="405704" y="284596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How does Agile work?</a:t>
            </a:r>
            <a:endParaRPr lang="en-US" dirty="0"/>
          </a:p>
        </p:txBody>
      </p:sp>
      <p:pic>
        <p:nvPicPr>
          <p:cNvPr id="6" name="Picture 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C318F24E-0CA2-860D-38A3-066156698561}"/>
              </a:ext>
            </a:extLst>
          </p:cNvPr>
          <p:cNvPicPr/>
          <p:nvPr/>
        </p:nvPicPr>
        <p:blipFill rotWithShape="1">
          <a:blip r:embed="rId3"/>
          <a:srcRect l="62205" t="5596"/>
          <a:stretch/>
        </p:blipFill>
        <p:spPr>
          <a:xfrm>
            <a:off x="6983003" y="4019692"/>
            <a:ext cx="1558373" cy="2517009"/>
          </a:xfrm>
          <a:prstGeom prst="rect">
            <a:avLst/>
          </a:prstGeom>
          <a:ln>
            <a:noFill/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FA288CFE-D6EC-9DCB-095A-48DBDF551D11}"/>
              </a:ext>
            </a:extLst>
          </p:cNvPr>
          <p:cNvSpPr/>
          <p:nvPr/>
        </p:nvSpPr>
        <p:spPr>
          <a:xfrm>
            <a:off x="658254" y="1420184"/>
            <a:ext cx="8836560" cy="18142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Within a single iteration there are several phases:</a:t>
            </a:r>
            <a:endParaRPr lang="en-AU" spc="-1" dirty="0">
              <a:solidFill>
                <a:srgbClr val="C00000"/>
              </a:solidFill>
              <a:latin typeface="Calibri"/>
              <a:ea typeface="ＭＳ Ｐゴシック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sort the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current list of desirable features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in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terms of difficulty and priority</a:t>
            </a:r>
            <a:endParaRPr lang="en-AU" b="0" strike="noStrike" spc="-1" dirty="0">
              <a:latin typeface="Calibri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start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developing the features at the top of the list</a:t>
            </a:r>
            <a:endParaRPr lang="en-AU" b="0" strike="noStrike" spc="-1" dirty="0">
              <a:latin typeface="Calibri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at the end of the iteration, show what you have to the user</a:t>
            </a: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update the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list of features:</a:t>
            </a:r>
          </a:p>
          <a:p>
            <a:pPr marL="1202055" lvl="2" indent="-28575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removing the features you've completed </a:t>
            </a:r>
          </a:p>
          <a:p>
            <a:pPr marL="1202055" lvl="2" indent="-28575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adding new ones and reprioritise existing ones using the user's feedback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69435" y="1341734"/>
            <a:ext cx="8888405" cy="50908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Our highest priority is to satisfy the customer through early and continuous delivery of valuable software.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Deliver working software frequently, from a couple of weeks to a couple of months, with a preference to the shorter timescale.</a:t>
            </a: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b="0" strike="noStrike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Welcome changing requirements, even late in development. Agile processes harness change for the customer’s competitive advantage.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spc="-1" dirty="0">
                <a:latin typeface="Calibri"/>
              </a:rPr>
              <a:t>Businesspeople</a:t>
            </a:r>
            <a:r>
              <a:rPr lang="en-AU" b="0" strike="noStrike" spc="-1" dirty="0">
                <a:latin typeface="Calibri"/>
              </a:rPr>
              <a:t> and developers must work together daily throughout the project.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Build projects around motivated individuals. Give them the environment and support they need and trust them to get the job done.</a:t>
            </a: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b="0" strike="noStrike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The most efficient and effective method of conveying information to and within a development team is face-to-face conversation.</a:t>
            </a:r>
          </a:p>
          <a:p>
            <a:pPr>
              <a:lnSpc>
                <a:spcPct val="100000"/>
              </a:lnSpc>
            </a:pPr>
            <a:endParaRPr lang="en-AU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307108F-4832-BA96-0310-4854C6369CA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12 key principles of 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7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39981" y="1420223"/>
            <a:ext cx="8829501" cy="5032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7) Working software is the primary measure of progress.</a:t>
            </a:r>
            <a:endParaRPr lang="en-US">
              <a:latin typeface="DejaVu Sans"/>
              <a:ea typeface="Calibri"/>
              <a:cs typeface="Calibri"/>
            </a:endParaRP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8) Agile processes promote sustainable development. The sponsors, developers, and users should be able to maintain a constant pace indefinitely.</a:t>
            </a: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Font typeface="StarSymbol"/>
            </a:pPr>
            <a:r>
              <a:rPr lang="en-AU" dirty="0">
                <a:latin typeface="Calibri"/>
                <a:ea typeface="Calibri"/>
                <a:cs typeface="Calibri"/>
              </a:rPr>
              <a:t>9) Continuous attention to technical excellence and good design enhances agility.</a:t>
            </a:r>
            <a:endParaRPr lang="en-AU">
              <a:latin typeface="DejaVu Sans"/>
              <a:ea typeface="Calibri"/>
              <a:cs typeface="Calibri"/>
            </a:endParaRPr>
          </a:p>
          <a:p>
            <a:pPr marL="635">
              <a:spcBef>
                <a:spcPts val="567"/>
              </a:spcBef>
              <a:buFont typeface="StarSymbol"/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10) Simplicity - the art of maximizing the amount of work not done - is essential.</a:t>
            </a: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lnSpc>
                <a:spcPct val="150000"/>
              </a:lnSpc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11) The best architectures, requirements, and designs emerge from self-organizing teams.</a:t>
            </a:r>
          </a:p>
          <a:p>
            <a:pPr marL="635">
              <a:lnSpc>
                <a:spcPct val="150000"/>
              </a:lnSpc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635">
              <a:lnSpc>
                <a:spcPct val="150000"/>
              </a:lnSpc>
            </a:pPr>
            <a:r>
              <a:rPr lang="en-AU" dirty="0">
                <a:latin typeface="Calibri"/>
                <a:ea typeface="Calibri"/>
                <a:cs typeface="Calibri"/>
              </a:rPr>
              <a:t>12) At regular intervals, the team reflects on how to become more effective, then tunes and adjusts its behaviour accordingly.</a:t>
            </a:r>
            <a:endParaRPr lang="en-AU">
              <a:latin typeface="DejaVu Sans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307108F-4832-BA96-0310-4854C6369CA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12 key principles of Agile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Development is iterative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Planning is adaptive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Roles blur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Requirements change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Working software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z="2800" b="0" strike="noStrike" spc="-1">
              <a:latin typeface="Arial"/>
            </a:endParaRPr>
          </a:p>
        </p:txBody>
      </p:sp>
      <p:pic>
        <p:nvPicPr>
          <p:cNvPr id="145" name="Picture 3"/>
          <p:cNvPicPr/>
          <p:nvPr/>
        </p:nvPicPr>
        <p:blipFill>
          <a:blip r:embed="rId2"/>
          <a:stretch/>
        </p:blipFill>
        <p:spPr>
          <a:xfrm>
            <a:off x="6969240" y="1268640"/>
            <a:ext cx="2290320" cy="1480320"/>
          </a:xfrm>
          <a:prstGeom prst="rect">
            <a:avLst/>
          </a:prstGeom>
          <a:ln>
            <a:noFill/>
          </a:ln>
        </p:spPr>
      </p:pic>
      <p:pic>
        <p:nvPicPr>
          <p:cNvPr id="146" name="Picture 4"/>
          <p:cNvPicPr/>
          <p:nvPr/>
        </p:nvPicPr>
        <p:blipFill>
          <a:blip r:embed="rId3"/>
          <a:stretch/>
        </p:blipFill>
        <p:spPr>
          <a:xfrm>
            <a:off x="3925269" y="1410296"/>
            <a:ext cx="2752200" cy="1569240"/>
          </a:xfrm>
          <a:prstGeom prst="rect">
            <a:avLst/>
          </a:prstGeom>
          <a:ln>
            <a:noFill/>
          </a:ln>
        </p:spPr>
      </p:pic>
      <p:pic>
        <p:nvPicPr>
          <p:cNvPr id="147" name="Picture 5"/>
          <p:cNvPicPr/>
          <p:nvPr/>
        </p:nvPicPr>
        <p:blipFill>
          <a:blip r:embed="rId4"/>
          <a:stretch/>
        </p:blipFill>
        <p:spPr>
          <a:xfrm>
            <a:off x="7443776" y="3592159"/>
            <a:ext cx="2325240" cy="2052720"/>
          </a:xfrm>
          <a:prstGeom prst="rect">
            <a:avLst/>
          </a:prstGeom>
          <a:ln>
            <a:noFill/>
          </a:ln>
        </p:spPr>
      </p:pic>
      <p:pic>
        <p:nvPicPr>
          <p:cNvPr id="148" name="Picture 6"/>
          <p:cNvPicPr/>
          <p:nvPr/>
        </p:nvPicPr>
        <p:blipFill>
          <a:blip r:embed="rId5"/>
          <a:stretch/>
        </p:blipFill>
        <p:spPr>
          <a:xfrm>
            <a:off x="4102010" y="3661918"/>
            <a:ext cx="2734920" cy="214668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0829026-5F33-6BDB-744B-A8212D70A69C}"/>
              </a:ext>
            </a:extLst>
          </p:cNvPr>
          <p:cNvSpPr/>
          <p:nvPr/>
        </p:nvSpPr>
        <p:spPr>
          <a:xfrm>
            <a:off x="336981" y="294407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How is Agile different from Waterfall?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UWA.thmx</Template>
  <TotalTime>34268</TotalTime>
  <Pages>0</Pages>
  <Words>1645</Words>
  <Characters>0</Characters>
  <Application>Microsoft Office PowerPoint</Application>
  <PresentationFormat>A4 Paper (210x297 mm)</PresentationFormat>
  <Paragraphs>176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/>
  <dc:creator>Robert Sebesta</dc:creator>
  <dc:description/>
  <cp:lastModifiedBy>Tim French</cp:lastModifiedBy>
  <cp:revision>1998</cp:revision>
  <cp:lastPrinted>2016-05-30T04:58:35Z</cp:lastPrinted>
  <dcterms:modified xsi:type="dcterms:W3CDTF">2025-03-27T23:59:53Z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